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57" r:id="rId5"/>
    <p:sldId id="258" r:id="rId6"/>
    <p:sldId id="264" r:id="rId7"/>
    <p:sldId id="259" r:id="rId8"/>
    <p:sldId id="260" r:id="rId9"/>
    <p:sldId id="263" r:id="rId10"/>
  </p:sldIdLst>
  <p:sldSz cx="12192000" cy="6858000"/>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114" d="100"/>
          <a:sy n="114" d="100"/>
        </p:scale>
        <p:origin x="4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8E4A4-CCE7-A734-D6BA-BFFC87A5C569}"/>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74564BF9-2884-0C89-6B72-4F456784AD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4DFA514D-D31C-238C-ED7F-F68E2013C26F}"/>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5" name="Pladsholder til sidefod 4">
            <a:extLst>
              <a:ext uri="{FF2B5EF4-FFF2-40B4-BE49-F238E27FC236}">
                <a16:creationId xmlns:a16="http://schemas.microsoft.com/office/drawing/2014/main" id="{36B2BFAD-13F3-62B8-55EC-E2E874ABACA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FD85146-9139-41A0-601A-D167C3A35BA8}"/>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171540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57826D-3FC8-2420-AF3A-354420E24A76}"/>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FF57AB9A-0EC4-9197-6A9D-9A981E554EBB}"/>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0AE40F6-0E51-7675-083C-60669FE1352E}"/>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5" name="Pladsholder til sidefod 4">
            <a:extLst>
              <a:ext uri="{FF2B5EF4-FFF2-40B4-BE49-F238E27FC236}">
                <a16:creationId xmlns:a16="http://schemas.microsoft.com/office/drawing/2014/main" id="{521BDE45-D065-D80F-4C11-613B70E9D97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90CC8B4-89CB-5411-17EC-21AC9A0588B3}"/>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277556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97AEEA11-BA3F-8BD0-7B34-A738F294558C}"/>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E7B80826-F096-D96F-D551-20F7CE5B30FF}"/>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E331144-EF8C-412D-5965-8588A3F57884}"/>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5" name="Pladsholder til sidefod 4">
            <a:extLst>
              <a:ext uri="{FF2B5EF4-FFF2-40B4-BE49-F238E27FC236}">
                <a16:creationId xmlns:a16="http://schemas.microsoft.com/office/drawing/2014/main" id="{72648669-FE42-D7B3-BDF1-8951AB86952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93D542E-F35A-768E-E71C-6C94E97FFA0F}"/>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340830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7C3E0A-5AC7-9911-423D-16798692DCBA}"/>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F19FA51-2680-CCB2-AB8B-B4B49C7D5280}"/>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0D2A573-03C4-826A-3B16-83F0E9EC527A}"/>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5" name="Pladsholder til sidefod 4">
            <a:extLst>
              <a:ext uri="{FF2B5EF4-FFF2-40B4-BE49-F238E27FC236}">
                <a16:creationId xmlns:a16="http://schemas.microsoft.com/office/drawing/2014/main" id="{297E52BD-0AA3-7FAC-5A8F-44B30495B6A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A01C5C1-7778-529F-AC12-E8BA972BE4D6}"/>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2614669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CF05DD-E296-F182-8633-54041274ABC3}"/>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261DCD62-C65D-BBC5-3795-F750FDAD59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94A3AC16-F3B4-79F4-AF9A-5CFBDBE3D10C}"/>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5" name="Pladsholder til sidefod 4">
            <a:extLst>
              <a:ext uri="{FF2B5EF4-FFF2-40B4-BE49-F238E27FC236}">
                <a16:creationId xmlns:a16="http://schemas.microsoft.com/office/drawing/2014/main" id="{5EB774B3-822B-5D50-CE30-63CFC7B85CF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B10183C-7A65-FE00-338F-BBE4FAD9F9DC}"/>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1270443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B44AE1-895D-A1FA-CB5B-52A0DD733769}"/>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CE172A1-143F-3E19-BFD0-790D2547F9D1}"/>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0A8048BF-2ED1-FD60-236E-74A78E5E9F6B}"/>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89596861-F292-AF40-1A09-CAB016121DFE}"/>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6" name="Pladsholder til sidefod 5">
            <a:extLst>
              <a:ext uri="{FF2B5EF4-FFF2-40B4-BE49-F238E27FC236}">
                <a16:creationId xmlns:a16="http://schemas.microsoft.com/office/drawing/2014/main" id="{223AB3C4-E9EE-7A4F-D63B-234CBE6D369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80778E5-A387-3384-363E-EFD55449BF68}"/>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3434002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F48569-E379-F849-E644-59ECD40424A7}"/>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9B82C5F-83AB-4070-93B7-0A62087A37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D278D694-D367-29E3-400C-1F1A0F4591E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4B11CCBC-F24E-E068-C76F-EAEF9BC8ED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9FEE7070-F0BA-DF53-1C87-49839A91C798}"/>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FB962ABB-04C6-D20A-467D-70EB0EE311E3}"/>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8" name="Pladsholder til sidefod 7">
            <a:extLst>
              <a:ext uri="{FF2B5EF4-FFF2-40B4-BE49-F238E27FC236}">
                <a16:creationId xmlns:a16="http://schemas.microsoft.com/office/drawing/2014/main" id="{425B98B0-9AF6-C26F-AE83-D4E3706787A3}"/>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61A5EE41-7D06-FEB7-6D73-3CFD1686EA17}"/>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124934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49745E-2613-30C8-9D83-6520AB5E75BB}"/>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F0D828BD-A230-E525-1462-204F4759ED7A}"/>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4" name="Pladsholder til sidefod 3">
            <a:extLst>
              <a:ext uri="{FF2B5EF4-FFF2-40B4-BE49-F238E27FC236}">
                <a16:creationId xmlns:a16="http://schemas.microsoft.com/office/drawing/2014/main" id="{B57DA8D5-27C9-93F6-D80A-766EF6AD86FE}"/>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DACDD266-12A3-2541-B298-1EF6C84A511C}"/>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73988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4A9721FF-19A4-CCA1-50A3-35D6C6A7E6BB}"/>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3" name="Pladsholder til sidefod 2">
            <a:extLst>
              <a:ext uri="{FF2B5EF4-FFF2-40B4-BE49-F238E27FC236}">
                <a16:creationId xmlns:a16="http://schemas.microsoft.com/office/drawing/2014/main" id="{8EC6635E-9AFD-5379-248B-DBC964410EFA}"/>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EDD48ED5-5E86-83BC-AB9C-ADBD18792657}"/>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3559197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7F88EA-85B5-C9D3-3A01-C18F9D1EE99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5A08D371-673A-A0FD-36A1-73BAE08795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69F811F4-C4FD-BE73-FA94-BF0CB3BDAB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A626AF26-C3B8-220B-0A4A-B1B9072308F9}"/>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6" name="Pladsholder til sidefod 5">
            <a:extLst>
              <a:ext uri="{FF2B5EF4-FFF2-40B4-BE49-F238E27FC236}">
                <a16:creationId xmlns:a16="http://schemas.microsoft.com/office/drawing/2014/main" id="{2E347359-5491-C6CE-F581-9B2078113E9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FCFD827-DD8E-5A30-E906-73CB7C37DB6C}"/>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1695030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04309E-D4B9-830E-4CC9-F97A224E36C0}"/>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0E7CC93E-CB0B-44CD-9B72-7F641DC634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5940DB3A-D61F-06A3-736B-A2B5AE6467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35065DAB-F968-15BA-B6E7-C873325E3E45}"/>
              </a:ext>
            </a:extLst>
          </p:cNvPr>
          <p:cNvSpPr>
            <a:spLocks noGrp="1"/>
          </p:cNvSpPr>
          <p:nvPr>
            <p:ph type="dt" sz="half" idx="10"/>
          </p:nvPr>
        </p:nvSpPr>
        <p:spPr/>
        <p:txBody>
          <a:bodyPr/>
          <a:lstStyle/>
          <a:p>
            <a:fld id="{11ECA56C-5B90-4C1D-9288-4E1C750710B0}" type="datetimeFigureOut">
              <a:rPr lang="da-DK" smtClean="0"/>
              <a:t>07-01-2025</a:t>
            </a:fld>
            <a:endParaRPr lang="da-DK"/>
          </a:p>
        </p:txBody>
      </p:sp>
      <p:sp>
        <p:nvSpPr>
          <p:cNvPr id="6" name="Pladsholder til sidefod 5">
            <a:extLst>
              <a:ext uri="{FF2B5EF4-FFF2-40B4-BE49-F238E27FC236}">
                <a16:creationId xmlns:a16="http://schemas.microsoft.com/office/drawing/2014/main" id="{14DC4D82-3B27-1997-0A0E-4D1617C124F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B5C5ED3-2D00-D868-5DAF-5796CBD04ED2}"/>
              </a:ext>
            </a:extLst>
          </p:cNvPr>
          <p:cNvSpPr>
            <a:spLocks noGrp="1"/>
          </p:cNvSpPr>
          <p:nvPr>
            <p:ph type="sldNum" sz="quarter" idx="12"/>
          </p:nvPr>
        </p:nvSpPr>
        <p:spPr/>
        <p:txBody>
          <a:bodyPr/>
          <a:lstStyle/>
          <a:p>
            <a:fld id="{3769F86F-88DA-4F15-9A23-9DE9DD163E4B}" type="slidenum">
              <a:rPr lang="da-DK" smtClean="0"/>
              <a:t>‹nr.›</a:t>
            </a:fld>
            <a:endParaRPr lang="da-DK"/>
          </a:p>
        </p:txBody>
      </p:sp>
    </p:spTree>
    <p:extLst>
      <p:ext uri="{BB962C8B-B14F-4D97-AF65-F5344CB8AC3E}">
        <p14:creationId xmlns:p14="http://schemas.microsoft.com/office/powerpoint/2010/main" val="2481257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4314EF4-5F30-953B-8FDA-9EB70E0ED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90AEBD1-07DE-6E30-5C3A-2ABE28CFD7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98CC5922-FB6C-5009-9507-4115E656A3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CA56C-5B90-4C1D-9288-4E1C750710B0}" type="datetimeFigureOut">
              <a:rPr lang="da-DK" smtClean="0"/>
              <a:t>07-01-2025</a:t>
            </a:fld>
            <a:endParaRPr lang="da-DK"/>
          </a:p>
        </p:txBody>
      </p:sp>
      <p:sp>
        <p:nvSpPr>
          <p:cNvPr id="5" name="Pladsholder til sidefod 4">
            <a:extLst>
              <a:ext uri="{FF2B5EF4-FFF2-40B4-BE49-F238E27FC236}">
                <a16:creationId xmlns:a16="http://schemas.microsoft.com/office/drawing/2014/main" id="{677EAD37-432F-3A7A-A9E3-BDD19543B1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2018265F-3C4B-3059-25A8-CFF6EB99AF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69F86F-88DA-4F15-9A23-9DE9DD163E4B}" type="slidenum">
              <a:rPr lang="da-DK" smtClean="0"/>
              <a:t>‹nr.›</a:t>
            </a:fld>
            <a:endParaRPr lang="da-DK"/>
          </a:p>
        </p:txBody>
      </p:sp>
    </p:spTree>
    <p:extLst>
      <p:ext uri="{BB962C8B-B14F-4D97-AF65-F5344CB8AC3E}">
        <p14:creationId xmlns:p14="http://schemas.microsoft.com/office/powerpoint/2010/main" val="3244066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el 4">
            <a:extLst>
              <a:ext uri="{FF2B5EF4-FFF2-40B4-BE49-F238E27FC236}">
                <a16:creationId xmlns:a16="http://schemas.microsoft.com/office/drawing/2014/main" id="{0A420BFD-57FC-C07F-38B8-75DD7FA1EBB7}"/>
              </a:ext>
            </a:extLst>
          </p:cNvPr>
          <p:cNvSpPr>
            <a:spLocks noGrp="1"/>
          </p:cNvSpPr>
          <p:nvPr>
            <p:ph type="title"/>
          </p:nvPr>
        </p:nvSpPr>
        <p:spPr>
          <a:xfrm>
            <a:off x="466722" y="586855"/>
            <a:ext cx="3201366" cy="3387497"/>
          </a:xfrm>
        </p:spPr>
        <p:txBody>
          <a:bodyPr anchor="b">
            <a:normAutofit/>
          </a:bodyPr>
          <a:lstStyle/>
          <a:p>
            <a:pPr algn="r"/>
            <a:r>
              <a:rPr lang="da-DK" sz="2400" dirty="0">
                <a:solidFill>
                  <a:srgbClr val="FFFFFF"/>
                </a:solidFill>
              </a:rPr>
              <a:t>Skoleudviklingssamtaler 2025</a:t>
            </a:r>
          </a:p>
        </p:txBody>
      </p:sp>
      <p:sp>
        <p:nvSpPr>
          <p:cNvPr id="6" name="Pladsholder til indhold 5">
            <a:extLst>
              <a:ext uri="{FF2B5EF4-FFF2-40B4-BE49-F238E27FC236}">
                <a16:creationId xmlns:a16="http://schemas.microsoft.com/office/drawing/2014/main" id="{AAF41191-4BE7-56E6-E454-15077EC9940A}"/>
              </a:ext>
            </a:extLst>
          </p:cNvPr>
          <p:cNvSpPr>
            <a:spLocks noGrp="1"/>
          </p:cNvSpPr>
          <p:nvPr>
            <p:ph idx="1"/>
          </p:nvPr>
        </p:nvSpPr>
        <p:spPr>
          <a:xfrm>
            <a:off x="4810259" y="649480"/>
            <a:ext cx="6555347" cy="5546047"/>
          </a:xfrm>
        </p:spPr>
        <p:txBody>
          <a:bodyPr anchor="ctr">
            <a:normAutofit/>
          </a:bodyPr>
          <a:lstStyle/>
          <a:p>
            <a:pPr marL="0" indent="0">
              <a:buNone/>
            </a:pPr>
            <a:r>
              <a:rPr lang="da-DK" sz="2000" dirty="0"/>
              <a:t>SUS har fra skoleåret 2022/23 erstattet kvalitetsrapporten.</a:t>
            </a:r>
          </a:p>
          <a:p>
            <a:pPr marL="0" indent="0">
              <a:buNone/>
            </a:pPr>
            <a:endParaRPr lang="da-DK" sz="2000" dirty="0"/>
          </a:p>
          <a:p>
            <a:pPr marL="0" indent="0">
              <a:buNone/>
            </a:pPr>
            <a:r>
              <a:rPr lang="da-DK" sz="2000" dirty="0"/>
              <a:t>Formål med den årlige skoleudviklingssamtale (SUS) er: </a:t>
            </a:r>
          </a:p>
          <a:p>
            <a:pPr marL="457200" lvl="1" indent="0">
              <a:buNone/>
            </a:pPr>
            <a:r>
              <a:rPr lang="da-DK" sz="2000" i="1" dirty="0"/>
              <a:t>Dialog: </a:t>
            </a:r>
            <a:r>
              <a:rPr lang="da-DK" sz="2000" dirty="0"/>
              <a:t>Samtalerne skal styrke dialogen, den fælles forståelse og samarbejdet om udviklingen af skolen mellem kommunalbestyrelse, forvaltning, skolebestyrelse og skolelederen. </a:t>
            </a:r>
          </a:p>
          <a:p>
            <a:pPr marL="457200" lvl="1" indent="0">
              <a:buNone/>
            </a:pPr>
            <a:endParaRPr lang="da-DK" sz="2000" dirty="0"/>
          </a:p>
          <a:p>
            <a:pPr marL="457200" lvl="1" indent="0">
              <a:buNone/>
            </a:pPr>
            <a:r>
              <a:rPr lang="da-DK" sz="2000" i="1" dirty="0"/>
              <a:t>Udvikling: </a:t>
            </a:r>
            <a:r>
              <a:rPr lang="da-DK" sz="2000" dirty="0"/>
              <a:t>Samtalerne skal bidrage til at styrke evalueringskulturen som helhed og pege fremad mod indsatser, der kan skabe udvikling og mulighed for forbedringer på skolen og sikre de bedste rammer for elevernes faglige og alsidige udvikling.</a:t>
            </a:r>
          </a:p>
          <a:p>
            <a:pPr marL="457200" lvl="1" indent="0">
              <a:buNone/>
            </a:pPr>
            <a:endParaRPr lang="da-DK" sz="2000" dirty="0"/>
          </a:p>
          <a:p>
            <a:pPr marL="457200" lvl="1" indent="0">
              <a:buNone/>
            </a:pPr>
            <a:endParaRPr lang="da-DK" sz="2000" dirty="0"/>
          </a:p>
        </p:txBody>
      </p:sp>
    </p:spTree>
    <p:extLst>
      <p:ext uri="{BB962C8B-B14F-4D97-AF65-F5344CB8AC3E}">
        <p14:creationId xmlns:p14="http://schemas.microsoft.com/office/powerpoint/2010/main" val="250484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5F1AB4D-C2A5-A6DF-4BB1-048185C61F43}"/>
              </a:ext>
            </a:extLst>
          </p:cNvPr>
          <p:cNvSpPr>
            <a:spLocks noGrp="1"/>
          </p:cNvSpPr>
          <p:nvPr>
            <p:ph type="title"/>
          </p:nvPr>
        </p:nvSpPr>
        <p:spPr>
          <a:xfrm>
            <a:off x="1136397" y="502021"/>
            <a:ext cx="9688296" cy="1642969"/>
          </a:xfrm>
        </p:spPr>
        <p:txBody>
          <a:bodyPr anchor="b">
            <a:normAutofit/>
          </a:bodyPr>
          <a:lstStyle/>
          <a:p>
            <a:r>
              <a:rPr lang="da-DK" sz="4000" dirty="0"/>
              <a:t>Rammer i Albertslund for 2025 og frem</a:t>
            </a:r>
          </a:p>
        </p:txBody>
      </p:sp>
      <p:sp>
        <p:nvSpPr>
          <p:cNvPr id="3" name="Pladsholder til indhold 2">
            <a:extLst>
              <a:ext uri="{FF2B5EF4-FFF2-40B4-BE49-F238E27FC236}">
                <a16:creationId xmlns:a16="http://schemas.microsoft.com/office/drawing/2014/main" id="{68BF00AE-A0CC-332A-247D-907AD26A225C}"/>
              </a:ext>
            </a:extLst>
          </p:cNvPr>
          <p:cNvSpPr>
            <a:spLocks noGrp="1"/>
          </p:cNvSpPr>
          <p:nvPr>
            <p:ph idx="1"/>
          </p:nvPr>
        </p:nvSpPr>
        <p:spPr>
          <a:xfrm>
            <a:off x="1136397" y="2418409"/>
            <a:ext cx="9688296" cy="3454358"/>
          </a:xfrm>
        </p:spPr>
        <p:txBody>
          <a:bodyPr anchor="t">
            <a:normAutofit/>
          </a:bodyPr>
          <a:lstStyle/>
          <a:p>
            <a:pPr marL="0" indent="0">
              <a:buNone/>
            </a:pPr>
            <a:endParaRPr lang="da-DK" sz="2000" dirty="0">
              <a:effectLst/>
              <a:ea typeface="Arial" panose="020B0604020202020204" pitchFamily="34" charset="0"/>
              <a:cs typeface="Times New Roman" panose="02020603050405020304" pitchFamily="18" charset="0"/>
            </a:endParaRPr>
          </a:p>
          <a:p>
            <a:pPr marL="0" indent="0">
              <a:buNone/>
            </a:pPr>
            <a:endParaRPr lang="da-DK" sz="2000" dirty="0">
              <a:ea typeface="Arial" panose="020B0604020202020204" pitchFamily="34" charset="0"/>
              <a:cs typeface="Times New Roman" panose="02020603050405020304" pitchFamily="18" charset="0"/>
            </a:endParaRPr>
          </a:p>
          <a:p>
            <a:pPr marL="0" indent="0">
              <a:buNone/>
            </a:pPr>
            <a:endParaRPr lang="da-DK" sz="2000" dirty="0">
              <a:effectLst/>
              <a:ea typeface="Arial" panose="020B0604020202020204" pitchFamily="34" charset="0"/>
              <a:cs typeface="Times New Roman" panose="02020603050405020304" pitchFamily="18" charset="0"/>
            </a:endParaRPr>
          </a:p>
          <a:p>
            <a:pPr lvl="1"/>
            <a:endParaRPr lang="da-DK" sz="2000" dirty="0"/>
          </a:p>
        </p:txBody>
      </p:sp>
      <p:sp>
        <p:nvSpPr>
          <p:cNvPr id="27" name="Rectangle 26">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el 3">
            <a:extLst>
              <a:ext uri="{FF2B5EF4-FFF2-40B4-BE49-F238E27FC236}">
                <a16:creationId xmlns:a16="http://schemas.microsoft.com/office/drawing/2014/main" id="{483D2FC7-B226-7CAF-A42F-7F19527C54A5}"/>
              </a:ext>
            </a:extLst>
          </p:cNvPr>
          <p:cNvGraphicFramePr>
            <a:graphicFrameLocks noGrp="1"/>
          </p:cNvGraphicFramePr>
          <p:nvPr>
            <p:extLst>
              <p:ext uri="{D42A27DB-BD31-4B8C-83A1-F6EECF244321}">
                <p14:modId xmlns:p14="http://schemas.microsoft.com/office/powerpoint/2010/main" val="3910339090"/>
              </p:ext>
            </p:extLst>
          </p:nvPr>
        </p:nvGraphicFramePr>
        <p:xfrm>
          <a:off x="2015223" y="2316788"/>
          <a:ext cx="7716006" cy="3596640"/>
        </p:xfrm>
        <a:graphic>
          <a:graphicData uri="http://schemas.openxmlformats.org/drawingml/2006/table">
            <a:tbl>
              <a:tblPr firstRow="1" bandRow="1">
                <a:tableStyleId>{5C22544A-7EE6-4342-B048-85BDC9FD1C3A}</a:tableStyleId>
              </a:tblPr>
              <a:tblGrid>
                <a:gridCol w="3858003">
                  <a:extLst>
                    <a:ext uri="{9D8B030D-6E8A-4147-A177-3AD203B41FA5}">
                      <a16:colId xmlns:a16="http://schemas.microsoft.com/office/drawing/2014/main" val="1843294359"/>
                    </a:ext>
                  </a:extLst>
                </a:gridCol>
                <a:gridCol w="3858003">
                  <a:extLst>
                    <a:ext uri="{9D8B030D-6E8A-4147-A177-3AD203B41FA5}">
                      <a16:colId xmlns:a16="http://schemas.microsoft.com/office/drawing/2014/main" val="1848208950"/>
                    </a:ext>
                  </a:extLst>
                </a:gridCol>
              </a:tblGrid>
              <a:tr h="312286">
                <a:tc>
                  <a:txBody>
                    <a:bodyPr/>
                    <a:lstStyle/>
                    <a:p>
                      <a:r>
                        <a:rPr lang="da-DK" dirty="0"/>
                        <a:t>Målsætninger i skolepolitikken </a:t>
                      </a:r>
                    </a:p>
                  </a:txBody>
                  <a:tcPr/>
                </a:tc>
                <a:tc>
                  <a:txBody>
                    <a:bodyPr/>
                    <a:lstStyle/>
                    <a:p>
                      <a:r>
                        <a:rPr lang="da-DK" dirty="0"/>
                        <a:t>Mål i 2025</a:t>
                      </a:r>
                    </a:p>
                    <a:p>
                      <a:r>
                        <a:rPr lang="da-DK" sz="1400" dirty="0"/>
                        <a:t>Fra budgetaftalen 2025-28: Styrket almen </a:t>
                      </a:r>
                    </a:p>
                  </a:txBody>
                  <a:tcPr/>
                </a:tc>
                <a:extLst>
                  <a:ext uri="{0D108BD9-81ED-4DB2-BD59-A6C34878D82A}">
                    <a16:rowId xmlns:a16="http://schemas.microsoft.com/office/drawing/2014/main" val="2530580294"/>
                  </a:ext>
                </a:extLst>
              </a:tr>
              <a:tr h="780716">
                <a:tc>
                  <a:txBody>
                    <a:bodyPr/>
                    <a:lstStyle/>
                    <a:p>
                      <a:r>
                        <a:rPr lang="da-DK" dirty="0"/>
                        <a:t>Alle børn og unge bliver mødt med forventninger og ambitioner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dirty="0">
                          <a:effectLst/>
                          <a:ea typeface="Arial" panose="020B0604020202020204" pitchFamily="34" charset="0"/>
                          <a:cs typeface="Times New Roman" panose="02020603050405020304" pitchFamily="18" charset="0"/>
                        </a:rPr>
                        <a:t>Flere unge opnår en afgangseksamen, der giver adgang til ungdomsuddannelser</a:t>
                      </a:r>
                      <a:r>
                        <a:rPr lang="da-DK" sz="1800" dirty="0">
                          <a:effectLst/>
                          <a:latin typeface="Arial" panose="020B0604020202020204" pitchFamily="34" charset="0"/>
                          <a:ea typeface="Arial" panose="020B0604020202020204" pitchFamily="34" charset="0"/>
                          <a:cs typeface="Times New Roman" panose="02020603050405020304" pitchFamily="18" charset="0"/>
                        </a:rPr>
                        <a:t>.</a:t>
                      </a:r>
                    </a:p>
                  </a:txBody>
                  <a:tcPr/>
                </a:tc>
                <a:extLst>
                  <a:ext uri="{0D108BD9-81ED-4DB2-BD59-A6C34878D82A}">
                    <a16:rowId xmlns:a16="http://schemas.microsoft.com/office/drawing/2014/main" val="1767305226"/>
                  </a:ext>
                </a:extLst>
              </a:tr>
              <a:tr h="845233">
                <a:tc>
                  <a:txBody>
                    <a:bodyPr/>
                    <a:lstStyle/>
                    <a:p>
                      <a:r>
                        <a:rPr lang="da-DK" dirty="0"/>
                        <a:t>Alle børn og unge oplever progression i læring og trivsel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dirty="0">
                          <a:effectLst/>
                          <a:ea typeface="Arial" panose="020B0604020202020204" pitchFamily="34" charset="0"/>
                          <a:cs typeface="Times New Roman" panose="02020603050405020304" pitchFamily="18" charset="0"/>
                        </a:rPr>
                        <a:t>Flere børn har forbedrede læsekompetencer i overgang fra indskoling til udskoling.</a:t>
                      </a:r>
                    </a:p>
                  </a:txBody>
                  <a:tcPr/>
                </a:tc>
                <a:extLst>
                  <a:ext uri="{0D108BD9-81ED-4DB2-BD59-A6C34878D82A}">
                    <a16:rowId xmlns:a16="http://schemas.microsoft.com/office/drawing/2014/main" val="1551648316"/>
                  </a:ext>
                </a:extLst>
              </a:tr>
              <a:tr h="1014931">
                <a:tc>
                  <a:txBody>
                    <a:bodyPr/>
                    <a:lstStyle/>
                    <a:p>
                      <a:r>
                        <a:rPr lang="da-DK" dirty="0"/>
                        <a:t>Alle børn og unge oplever at blive livsduelige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dirty="0">
                          <a:effectLst/>
                          <a:ea typeface="Arial" panose="020B0604020202020204" pitchFamily="34" charset="0"/>
                          <a:cs typeface="Times New Roman" panose="02020603050405020304" pitchFamily="18" charset="0"/>
                        </a:rPr>
                        <a:t>Færre børn får behov for en plads i specialtilbud, fordi de kan være en del af de almene tilbud.</a:t>
                      </a:r>
                    </a:p>
                    <a:p>
                      <a:endParaRPr lang="da-DK" dirty="0"/>
                    </a:p>
                  </a:txBody>
                  <a:tcPr/>
                </a:tc>
                <a:extLst>
                  <a:ext uri="{0D108BD9-81ED-4DB2-BD59-A6C34878D82A}">
                    <a16:rowId xmlns:a16="http://schemas.microsoft.com/office/drawing/2014/main" val="1120085713"/>
                  </a:ext>
                </a:extLst>
              </a:tr>
            </a:tbl>
          </a:graphicData>
        </a:graphic>
      </p:graphicFrame>
    </p:spTree>
    <p:extLst>
      <p:ext uri="{BB962C8B-B14F-4D97-AF65-F5344CB8AC3E}">
        <p14:creationId xmlns:p14="http://schemas.microsoft.com/office/powerpoint/2010/main" val="1933477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A7CED-F76F-7FF7-EEC7-1B6DCEA68DBC}"/>
              </a:ext>
            </a:extLst>
          </p:cNvPr>
          <p:cNvSpPr>
            <a:spLocks noGrp="1"/>
          </p:cNvSpPr>
          <p:nvPr>
            <p:ph type="title"/>
          </p:nvPr>
        </p:nvSpPr>
        <p:spPr/>
        <p:txBody>
          <a:bodyPr/>
          <a:lstStyle/>
          <a:p>
            <a:r>
              <a:rPr lang="da-DK" dirty="0"/>
              <a:t>Tidslinje SUS proces  </a:t>
            </a:r>
          </a:p>
        </p:txBody>
      </p:sp>
      <p:sp>
        <p:nvSpPr>
          <p:cNvPr id="3" name="Pladsholder til indhold 2">
            <a:extLst>
              <a:ext uri="{FF2B5EF4-FFF2-40B4-BE49-F238E27FC236}">
                <a16:creationId xmlns:a16="http://schemas.microsoft.com/office/drawing/2014/main" id="{121BAD1A-91FF-F720-D869-3198D2F90FB1}"/>
              </a:ext>
            </a:extLst>
          </p:cNvPr>
          <p:cNvSpPr>
            <a:spLocks noGrp="1"/>
          </p:cNvSpPr>
          <p:nvPr>
            <p:ph idx="1"/>
          </p:nvPr>
        </p:nvSpPr>
        <p:spPr>
          <a:xfrm>
            <a:off x="-928255" y="1786994"/>
            <a:ext cx="10515600" cy="4351338"/>
          </a:xfrm>
        </p:spPr>
        <p:txBody>
          <a:bodyPr/>
          <a:lstStyle/>
          <a:p>
            <a:endParaRPr lang="da-DK" dirty="0"/>
          </a:p>
          <a:p>
            <a:endParaRPr lang="da-DK" dirty="0"/>
          </a:p>
        </p:txBody>
      </p:sp>
      <p:graphicFrame>
        <p:nvGraphicFramePr>
          <p:cNvPr id="6" name="Tabel 5">
            <a:extLst>
              <a:ext uri="{FF2B5EF4-FFF2-40B4-BE49-F238E27FC236}">
                <a16:creationId xmlns:a16="http://schemas.microsoft.com/office/drawing/2014/main" id="{7ACC8839-9078-12E7-3381-816AD1F3A5B2}"/>
              </a:ext>
            </a:extLst>
          </p:cNvPr>
          <p:cNvGraphicFramePr>
            <a:graphicFrameLocks noGrp="1"/>
          </p:cNvGraphicFramePr>
          <p:nvPr>
            <p:extLst>
              <p:ext uri="{D42A27DB-BD31-4B8C-83A1-F6EECF244321}">
                <p14:modId xmlns:p14="http://schemas.microsoft.com/office/powerpoint/2010/main" val="96871385"/>
              </p:ext>
            </p:extLst>
          </p:nvPr>
        </p:nvGraphicFramePr>
        <p:xfrm>
          <a:off x="1484850" y="1517754"/>
          <a:ext cx="7701096" cy="4484454"/>
        </p:xfrm>
        <a:graphic>
          <a:graphicData uri="http://schemas.openxmlformats.org/drawingml/2006/table">
            <a:tbl>
              <a:tblPr firstRow="1" bandRow="1">
                <a:tableStyleId>{5C22544A-7EE6-4342-B048-85BDC9FD1C3A}</a:tableStyleId>
              </a:tblPr>
              <a:tblGrid>
                <a:gridCol w="1174460">
                  <a:extLst>
                    <a:ext uri="{9D8B030D-6E8A-4147-A177-3AD203B41FA5}">
                      <a16:colId xmlns:a16="http://schemas.microsoft.com/office/drawing/2014/main" val="1151980950"/>
                    </a:ext>
                  </a:extLst>
                </a:gridCol>
                <a:gridCol w="1786855">
                  <a:extLst>
                    <a:ext uri="{9D8B030D-6E8A-4147-A177-3AD203B41FA5}">
                      <a16:colId xmlns:a16="http://schemas.microsoft.com/office/drawing/2014/main" val="71691641"/>
                    </a:ext>
                  </a:extLst>
                </a:gridCol>
                <a:gridCol w="2223083">
                  <a:extLst>
                    <a:ext uri="{9D8B030D-6E8A-4147-A177-3AD203B41FA5}">
                      <a16:colId xmlns:a16="http://schemas.microsoft.com/office/drawing/2014/main" val="2313412571"/>
                    </a:ext>
                  </a:extLst>
                </a:gridCol>
                <a:gridCol w="2516698">
                  <a:extLst>
                    <a:ext uri="{9D8B030D-6E8A-4147-A177-3AD203B41FA5}">
                      <a16:colId xmlns:a16="http://schemas.microsoft.com/office/drawing/2014/main" val="3616628919"/>
                    </a:ext>
                  </a:extLst>
                </a:gridCol>
              </a:tblGrid>
              <a:tr h="339731">
                <a:tc>
                  <a:txBody>
                    <a:bodyPr/>
                    <a:lstStyle/>
                    <a:p>
                      <a:r>
                        <a:rPr lang="da-DK" sz="1100" dirty="0"/>
                        <a:t>Tid</a:t>
                      </a:r>
                    </a:p>
                  </a:txBody>
                  <a:tcPr/>
                </a:tc>
                <a:tc>
                  <a:txBody>
                    <a:bodyPr/>
                    <a:lstStyle/>
                    <a:p>
                      <a:r>
                        <a:rPr lang="da-DK" sz="1100" dirty="0"/>
                        <a:t>Indhold</a:t>
                      </a:r>
                    </a:p>
                  </a:txBody>
                  <a:tcPr/>
                </a:tc>
                <a:tc>
                  <a:txBody>
                    <a:bodyPr/>
                    <a:lstStyle/>
                    <a:p>
                      <a:r>
                        <a:rPr lang="da-DK" sz="1100" dirty="0"/>
                        <a:t>Formål</a:t>
                      </a:r>
                    </a:p>
                  </a:txBody>
                  <a:tcPr/>
                </a:tc>
                <a:tc>
                  <a:txBody>
                    <a:bodyPr/>
                    <a:lstStyle/>
                    <a:p>
                      <a:r>
                        <a:rPr lang="da-DK" sz="1100" dirty="0"/>
                        <a:t>Ansvarlig </a:t>
                      </a:r>
                    </a:p>
                  </a:txBody>
                  <a:tcPr/>
                </a:tc>
                <a:extLst>
                  <a:ext uri="{0D108BD9-81ED-4DB2-BD59-A6C34878D82A}">
                    <a16:rowId xmlns:a16="http://schemas.microsoft.com/office/drawing/2014/main" val="3852499776"/>
                  </a:ext>
                </a:extLst>
              </a:tr>
              <a:tr h="849328">
                <a:tc>
                  <a:txBody>
                    <a:bodyPr/>
                    <a:lstStyle/>
                    <a:p>
                      <a:r>
                        <a:rPr lang="da-DK" sz="1100" dirty="0"/>
                        <a:t>Januar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100" dirty="0"/>
                        <a:t>Dataindsamling</a:t>
                      </a:r>
                    </a:p>
                  </a:txBody>
                  <a:tcPr/>
                </a:tc>
                <a:tc>
                  <a:txBody>
                    <a:bodyPr/>
                    <a:lstStyle/>
                    <a:p>
                      <a:r>
                        <a:rPr lang="da-DK" sz="1100" dirty="0"/>
                        <a:t>Sikre at udviklingsområderne 2025 tager afsæt i fund i data.</a:t>
                      </a:r>
                    </a:p>
                  </a:txBody>
                  <a:tcPr/>
                </a:tc>
                <a:tc>
                  <a:txBody>
                    <a:bodyPr/>
                    <a:lstStyle/>
                    <a:p>
                      <a:r>
                        <a:rPr lang="da-DK" sz="1100" dirty="0"/>
                        <a:t>Skoleleder </a:t>
                      </a:r>
                    </a:p>
                  </a:txBody>
                  <a:tcPr/>
                </a:tc>
                <a:extLst>
                  <a:ext uri="{0D108BD9-81ED-4DB2-BD59-A6C34878D82A}">
                    <a16:rowId xmlns:a16="http://schemas.microsoft.com/office/drawing/2014/main" val="1164397408"/>
                  </a:ext>
                </a:extLst>
              </a:tr>
              <a:tr h="778707">
                <a:tc>
                  <a:txBody>
                    <a:bodyPr/>
                    <a:lstStyle/>
                    <a:p>
                      <a:r>
                        <a:rPr lang="da-DK" sz="1100" dirty="0"/>
                        <a:t>Januar-Marts</a:t>
                      </a:r>
                    </a:p>
                  </a:txBody>
                  <a:tcPr/>
                </a:tc>
                <a:tc>
                  <a:txBody>
                    <a:bodyPr/>
                    <a:lstStyle/>
                    <a:p>
                      <a:r>
                        <a:rPr lang="da-DK" sz="1100" dirty="0"/>
                        <a:t>Lokale drøftelser og dialoger</a:t>
                      </a:r>
                    </a:p>
                  </a:txBody>
                  <a:tcPr/>
                </a:tc>
                <a:tc>
                  <a:txBody>
                    <a:bodyPr/>
                    <a:lstStyle/>
                    <a:p>
                      <a:r>
                        <a:rPr lang="da-DK" sz="1100" dirty="0"/>
                        <a:t>Sikre involvering og perspektiver på udfordringer og udviklingsmuligheder.</a:t>
                      </a:r>
                    </a:p>
                  </a:txBody>
                  <a:tcPr/>
                </a:tc>
                <a:tc>
                  <a:txBody>
                    <a:bodyPr/>
                    <a:lstStyle/>
                    <a:p>
                      <a:r>
                        <a:rPr lang="da-DK" sz="1100" dirty="0"/>
                        <a:t>Skoleleder </a:t>
                      </a:r>
                    </a:p>
                  </a:txBody>
                  <a:tcPr/>
                </a:tc>
                <a:extLst>
                  <a:ext uri="{0D108BD9-81ED-4DB2-BD59-A6C34878D82A}">
                    <a16:rowId xmlns:a16="http://schemas.microsoft.com/office/drawing/2014/main" val="2784182426"/>
                  </a:ext>
                </a:extLst>
              </a:tr>
              <a:tr h="818032">
                <a:tc>
                  <a:txBody>
                    <a:bodyPr/>
                    <a:lstStyle/>
                    <a:p>
                      <a:r>
                        <a:rPr lang="da-DK" sz="1100" dirty="0"/>
                        <a:t>Februar-Marts</a:t>
                      </a:r>
                    </a:p>
                  </a:txBody>
                  <a:tcPr/>
                </a:tc>
                <a:tc>
                  <a:txBody>
                    <a:bodyPr/>
                    <a:lstStyle/>
                    <a:p>
                      <a:r>
                        <a:rPr lang="da-DK" sz="1100" dirty="0"/>
                        <a:t>Afdelingschef besøger undervisningen </a:t>
                      </a:r>
                    </a:p>
                  </a:txBody>
                  <a:tcPr/>
                </a:tc>
                <a:tc>
                  <a:txBody>
                    <a:bodyPr/>
                    <a:lstStyle/>
                    <a:p>
                      <a:r>
                        <a:rPr lang="da-DK" sz="1100" dirty="0">
                          <a:solidFill>
                            <a:schemeClr val="tx1"/>
                          </a:solidFill>
                        </a:rPr>
                        <a:t>Få et øjebliksbillede af en undervisningssituation. Undervisningen skal afspejle data.</a:t>
                      </a:r>
                    </a:p>
                  </a:txBody>
                  <a:tcPr/>
                </a:tc>
                <a:tc>
                  <a:txBody>
                    <a:bodyPr/>
                    <a:lstStyle/>
                    <a:p>
                      <a:r>
                        <a:rPr lang="da-DK" sz="1100" dirty="0">
                          <a:solidFill>
                            <a:schemeClr val="tx1"/>
                          </a:solidFill>
                        </a:rPr>
                        <a:t>Forvaltning booker mødet</a:t>
                      </a:r>
                    </a:p>
                    <a:p>
                      <a:endParaRPr lang="da-DK" sz="1100" dirty="0">
                        <a:solidFill>
                          <a:schemeClr val="tx1"/>
                        </a:solidFill>
                      </a:endParaRPr>
                    </a:p>
                    <a:p>
                      <a:r>
                        <a:rPr lang="da-DK" sz="1100" dirty="0">
                          <a:solidFill>
                            <a:schemeClr val="tx1"/>
                          </a:solidFill>
                        </a:rPr>
                        <a:t>Skoleleder ansvarlig for indhold</a:t>
                      </a:r>
                    </a:p>
                  </a:txBody>
                  <a:tcPr/>
                </a:tc>
                <a:extLst>
                  <a:ext uri="{0D108BD9-81ED-4DB2-BD59-A6C34878D82A}">
                    <a16:rowId xmlns:a16="http://schemas.microsoft.com/office/drawing/2014/main" val="591360348"/>
                  </a:ext>
                </a:extLst>
              </a:tr>
              <a:tr h="849328">
                <a:tc>
                  <a:txBody>
                    <a:bodyPr/>
                    <a:lstStyle/>
                    <a:p>
                      <a:r>
                        <a:rPr lang="da-DK" sz="1100" dirty="0"/>
                        <a:t>1 uge inden SUS</a:t>
                      </a:r>
                    </a:p>
                  </a:txBody>
                  <a:tcPr/>
                </a:tc>
                <a:tc>
                  <a:txBody>
                    <a:bodyPr/>
                    <a:lstStyle/>
                    <a:p>
                      <a:r>
                        <a:rPr lang="da-DK" sz="1100" dirty="0"/>
                        <a:t>1:1 samtale</a:t>
                      </a:r>
                    </a:p>
                  </a:txBody>
                  <a:tcPr/>
                </a:tc>
                <a:tc>
                  <a:txBody>
                    <a:bodyPr/>
                    <a:lstStyle/>
                    <a:p>
                      <a:r>
                        <a:rPr lang="da-DK" sz="1100" dirty="0"/>
                        <a:t>Drøfte fund i data og hvad det kalder på ledelsesmæssigt.</a:t>
                      </a:r>
                    </a:p>
                  </a:txBody>
                  <a:tcPr/>
                </a:tc>
                <a:tc>
                  <a:txBody>
                    <a:bodyPr/>
                    <a:lstStyle/>
                    <a:p>
                      <a:r>
                        <a:rPr lang="da-DK" sz="1100" dirty="0"/>
                        <a:t>Forvaltning </a:t>
                      </a:r>
                    </a:p>
                  </a:txBody>
                  <a:tcPr/>
                </a:tc>
                <a:extLst>
                  <a:ext uri="{0D108BD9-81ED-4DB2-BD59-A6C34878D82A}">
                    <a16:rowId xmlns:a16="http://schemas.microsoft.com/office/drawing/2014/main" val="348385584"/>
                  </a:ext>
                </a:extLst>
              </a:tr>
              <a:tr h="849328">
                <a:tc>
                  <a:txBody>
                    <a:bodyPr/>
                    <a:lstStyle/>
                    <a:p>
                      <a:r>
                        <a:rPr lang="da-DK" sz="1100" dirty="0"/>
                        <a:t>Marts/April</a:t>
                      </a:r>
                    </a:p>
                  </a:txBody>
                  <a:tcPr/>
                </a:tc>
                <a:tc>
                  <a:txBody>
                    <a:bodyPr/>
                    <a:lstStyle/>
                    <a:p>
                      <a:r>
                        <a:rPr lang="da-DK" sz="1100" dirty="0"/>
                        <a:t>Skoleudviklingssamtale</a:t>
                      </a:r>
                    </a:p>
                  </a:txBody>
                  <a:tcPr/>
                </a:tc>
                <a:tc>
                  <a:txBody>
                    <a:bodyPr/>
                    <a:lstStyle/>
                    <a:p>
                      <a:r>
                        <a:rPr lang="da-DK" sz="1100" dirty="0"/>
                        <a:t>Sikre kvalitetsudvikling og fælles forståelse af udviklingsområder.</a:t>
                      </a:r>
                    </a:p>
                  </a:txBody>
                  <a:tcPr/>
                </a:tc>
                <a:tc>
                  <a:txBody>
                    <a:bodyPr/>
                    <a:lstStyle/>
                    <a:p>
                      <a:r>
                        <a:rPr lang="da-DK" sz="1100" dirty="0"/>
                        <a:t>Forvaltning indkalder til mødet</a:t>
                      </a:r>
                    </a:p>
                    <a:p>
                      <a:endParaRPr lang="da-DK" sz="1100" dirty="0"/>
                    </a:p>
                    <a:p>
                      <a:r>
                        <a:rPr lang="da-DK" sz="1100" dirty="0"/>
                        <a:t>Skoleleder inviterer relevante deltagere</a:t>
                      </a:r>
                    </a:p>
                  </a:txBody>
                  <a:tcPr/>
                </a:tc>
                <a:extLst>
                  <a:ext uri="{0D108BD9-81ED-4DB2-BD59-A6C34878D82A}">
                    <a16:rowId xmlns:a16="http://schemas.microsoft.com/office/drawing/2014/main" val="2445248680"/>
                  </a:ext>
                </a:extLst>
              </a:tr>
            </a:tbl>
          </a:graphicData>
        </a:graphic>
      </p:graphicFrame>
    </p:spTree>
    <p:extLst>
      <p:ext uri="{BB962C8B-B14F-4D97-AF65-F5344CB8AC3E}">
        <p14:creationId xmlns:p14="http://schemas.microsoft.com/office/powerpoint/2010/main" val="91328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85303-F28C-2B2A-E961-4A6D2C762716}"/>
              </a:ext>
            </a:extLst>
          </p:cNvPr>
          <p:cNvSpPr>
            <a:spLocks noGrp="1"/>
          </p:cNvSpPr>
          <p:nvPr>
            <p:ph type="title"/>
          </p:nvPr>
        </p:nvSpPr>
        <p:spPr/>
        <p:txBody>
          <a:bodyPr>
            <a:normAutofit fontScale="90000"/>
          </a:bodyPr>
          <a:lstStyle/>
          <a:p>
            <a:br>
              <a:rPr lang="da-DK" dirty="0"/>
            </a:br>
            <a:r>
              <a:rPr lang="da-DK" dirty="0"/>
              <a:t>Dataindsamling</a:t>
            </a:r>
            <a:br>
              <a:rPr lang="da-DK" dirty="0"/>
            </a:br>
            <a:r>
              <a:rPr lang="da-DK" sz="2200" dirty="0"/>
              <a:t>Data som en vigtig del af skoleudviklingssamtalen </a:t>
            </a:r>
            <a:br>
              <a:rPr lang="da-DK" dirty="0"/>
            </a:br>
            <a:endParaRPr lang="da-DK" dirty="0"/>
          </a:p>
        </p:txBody>
      </p:sp>
      <p:sp>
        <p:nvSpPr>
          <p:cNvPr id="3" name="Pladsholder til indhold 2">
            <a:extLst>
              <a:ext uri="{FF2B5EF4-FFF2-40B4-BE49-F238E27FC236}">
                <a16:creationId xmlns:a16="http://schemas.microsoft.com/office/drawing/2014/main" id="{D3C7CF95-52C6-7BF6-6788-0193B7CF7095}"/>
              </a:ext>
            </a:extLst>
          </p:cNvPr>
          <p:cNvSpPr>
            <a:spLocks noGrp="1"/>
          </p:cNvSpPr>
          <p:nvPr>
            <p:ph idx="1"/>
          </p:nvPr>
        </p:nvSpPr>
        <p:spPr/>
        <p:txBody>
          <a:bodyPr>
            <a:normAutofit fontScale="77500" lnSpcReduction="20000"/>
          </a:bodyPr>
          <a:lstStyle/>
          <a:p>
            <a:pPr marL="0" indent="0">
              <a:buNone/>
            </a:pPr>
            <a:r>
              <a:rPr lang="da-DK" sz="2000" i="1" dirty="0"/>
              <a:t>Skolen indsamler kvalitative og kvantitative data og identificerer styrker, udfordringer og væsentlige udviklingsområder. </a:t>
            </a:r>
          </a:p>
          <a:p>
            <a:pPr marL="0" indent="0">
              <a:buNone/>
            </a:pPr>
            <a:r>
              <a:rPr lang="da-DK" sz="2000" dirty="0"/>
              <a:t>Jf. folkeskolelovens §40 a skal resultater fra de obligatoriske test i læsning og matematik indgå i skoleudviklingssamtalen.  </a:t>
            </a:r>
          </a:p>
          <a:p>
            <a:pPr marL="0" indent="0">
              <a:buNone/>
            </a:pPr>
            <a:r>
              <a:rPr lang="da-DK" sz="2000" dirty="0"/>
              <a:t>Herudover skal skolen vurdere, om der er anden relevant viden, som skal med i samtalen, fx kvantitative data om skolens faglige og trivselsmæssige resultater. </a:t>
            </a:r>
          </a:p>
          <a:p>
            <a:pPr marL="0" indent="0">
              <a:buNone/>
            </a:pPr>
            <a:endParaRPr lang="da-DK" sz="2000" dirty="0"/>
          </a:p>
          <a:p>
            <a:pPr marL="0" indent="0">
              <a:buNone/>
            </a:pPr>
            <a:r>
              <a:rPr lang="da-DK" sz="2000" dirty="0"/>
              <a:t>Skolen skal forholde sig til følgende indikatorer i forberedelsen til samtalen: </a:t>
            </a:r>
          </a:p>
          <a:p>
            <a:pPr>
              <a:buFontTx/>
              <a:buChar char="-"/>
            </a:pPr>
            <a:r>
              <a:rPr lang="da-DK" sz="2000" dirty="0"/>
              <a:t>Elevfravær </a:t>
            </a:r>
          </a:p>
          <a:p>
            <a:pPr>
              <a:buFontTx/>
              <a:buChar char="-"/>
            </a:pPr>
            <a:r>
              <a:rPr lang="da-DK" sz="2000" dirty="0"/>
              <a:t>Nationale overgangstest i dansk læsning</a:t>
            </a:r>
          </a:p>
          <a:p>
            <a:pPr>
              <a:buFontTx/>
              <a:buChar char="-"/>
            </a:pPr>
            <a:r>
              <a:rPr lang="da-DK" sz="2000" dirty="0"/>
              <a:t>Nationale overgangstest i matematik </a:t>
            </a:r>
          </a:p>
          <a:p>
            <a:pPr>
              <a:buFontTx/>
              <a:buChar char="-"/>
            </a:pPr>
            <a:r>
              <a:rPr lang="da-DK" sz="2000" dirty="0"/>
              <a:t>Trivsel </a:t>
            </a:r>
          </a:p>
          <a:p>
            <a:pPr>
              <a:buFontTx/>
              <a:buChar char="-"/>
            </a:pPr>
            <a:r>
              <a:rPr lang="da-DK" sz="2000" dirty="0"/>
              <a:t>Overgang til ungdomsuddannelse</a:t>
            </a:r>
          </a:p>
          <a:p>
            <a:pPr>
              <a:buFontTx/>
              <a:buChar char="-"/>
            </a:pPr>
            <a:r>
              <a:rPr lang="da-DK" sz="2000" dirty="0"/>
              <a:t>Progression i læsning og matematik </a:t>
            </a:r>
          </a:p>
          <a:p>
            <a:pPr>
              <a:buFontTx/>
              <a:buChar char="-"/>
            </a:pPr>
            <a:r>
              <a:rPr lang="da-DK" sz="2000" dirty="0"/>
              <a:t>Andet? </a:t>
            </a:r>
          </a:p>
          <a:p>
            <a:pPr marL="0" indent="0">
              <a:buNone/>
            </a:pPr>
            <a:endParaRPr lang="da-DK" sz="2000" dirty="0">
              <a:solidFill>
                <a:srgbClr val="FF0000"/>
              </a:solidFill>
            </a:endParaRPr>
          </a:p>
          <a:p>
            <a:pPr marL="0" indent="0">
              <a:buNone/>
            </a:pPr>
            <a:r>
              <a:rPr lang="da-DK" sz="2000" i="1" dirty="0"/>
              <a:t>Hvis I har behov for understøttelse i at finde ovenstående data, tag fat i Søren Lund. </a:t>
            </a:r>
          </a:p>
        </p:txBody>
      </p:sp>
      <p:pic>
        <p:nvPicPr>
          <p:cNvPr id="5" name="Grafik 4" descr="Periodisk graf kontur">
            <a:extLst>
              <a:ext uri="{FF2B5EF4-FFF2-40B4-BE49-F238E27FC236}">
                <a16:creationId xmlns:a16="http://schemas.microsoft.com/office/drawing/2014/main" id="{492C63DE-9CEC-B5CA-DAE4-50783C3988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75091" y="681037"/>
            <a:ext cx="914400" cy="914400"/>
          </a:xfrm>
          <a:prstGeom prst="rect">
            <a:avLst/>
          </a:prstGeom>
        </p:spPr>
      </p:pic>
      <p:pic>
        <p:nvPicPr>
          <p:cNvPr id="7" name="Grafik 6" descr="Søjlediagram kontur">
            <a:extLst>
              <a:ext uri="{FF2B5EF4-FFF2-40B4-BE49-F238E27FC236}">
                <a16:creationId xmlns:a16="http://schemas.microsoft.com/office/drawing/2014/main" id="{849560E9-C8F6-1064-7B16-A956D4DE09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39491" y="386557"/>
            <a:ext cx="914400" cy="914400"/>
          </a:xfrm>
          <a:prstGeom prst="rect">
            <a:avLst/>
          </a:prstGeom>
        </p:spPr>
      </p:pic>
      <p:graphicFrame>
        <p:nvGraphicFramePr>
          <p:cNvPr id="4" name="Tabel 3">
            <a:extLst>
              <a:ext uri="{FF2B5EF4-FFF2-40B4-BE49-F238E27FC236}">
                <a16:creationId xmlns:a16="http://schemas.microsoft.com/office/drawing/2014/main" id="{6D0DF240-08D1-61F7-75D6-6FDFE193948D}"/>
              </a:ext>
            </a:extLst>
          </p:cNvPr>
          <p:cNvGraphicFramePr>
            <a:graphicFrameLocks noGrp="1"/>
          </p:cNvGraphicFramePr>
          <p:nvPr>
            <p:extLst>
              <p:ext uri="{D42A27DB-BD31-4B8C-83A1-F6EECF244321}">
                <p14:modId xmlns:p14="http://schemas.microsoft.com/office/powerpoint/2010/main" val="1509741045"/>
              </p:ext>
            </p:extLst>
          </p:nvPr>
        </p:nvGraphicFramePr>
        <p:xfrm>
          <a:off x="7214530" y="3429000"/>
          <a:ext cx="4706226" cy="2439901"/>
        </p:xfrm>
        <a:graphic>
          <a:graphicData uri="http://schemas.openxmlformats.org/drawingml/2006/table">
            <a:tbl>
              <a:tblPr firstRow="1" bandRow="1">
                <a:tableStyleId>{5C22544A-7EE6-4342-B048-85BDC9FD1C3A}</a:tableStyleId>
              </a:tblPr>
              <a:tblGrid>
                <a:gridCol w="2353113">
                  <a:extLst>
                    <a:ext uri="{9D8B030D-6E8A-4147-A177-3AD203B41FA5}">
                      <a16:colId xmlns:a16="http://schemas.microsoft.com/office/drawing/2014/main" val="98480347"/>
                    </a:ext>
                  </a:extLst>
                </a:gridCol>
                <a:gridCol w="2353113">
                  <a:extLst>
                    <a:ext uri="{9D8B030D-6E8A-4147-A177-3AD203B41FA5}">
                      <a16:colId xmlns:a16="http://schemas.microsoft.com/office/drawing/2014/main" val="2642398825"/>
                    </a:ext>
                  </a:extLst>
                </a:gridCol>
              </a:tblGrid>
              <a:tr h="323875">
                <a:tc>
                  <a:txBody>
                    <a:bodyPr/>
                    <a:lstStyle/>
                    <a:p>
                      <a:r>
                        <a:rPr lang="da-DK" sz="900" dirty="0"/>
                        <a:t>Mål 2025</a:t>
                      </a:r>
                    </a:p>
                    <a:p>
                      <a:endParaRPr lang="da-DK" sz="900" dirty="0"/>
                    </a:p>
                  </a:txBody>
                  <a:tcPr/>
                </a:tc>
                <a:tc>
                  <a:txBody>
                    <a:bodyPr/>
                    <a:lstStyle/>
                    <a:p>
                      <a:r>
                        <a:rPr lang="da-DK" sz="900" dirty="0"/>
                        <a:t>Indikator- eksempler på data</a:t>
                      </a:r>
                    </a:p>
                  </a:txBody>
                  <a:tcPr/>
                </a:tc>
                <a:extLst>
                  <a:ext uri="{0D108BD9-81ED-4DB2-BD59-A6C34878D82A}">
                    <a16:rowId xmlns:a16="http://schemas.microsoft.com/office/drawing/2014/main" val="2225851589"/>
                  </a:ext>
                </a:extLst>
              </a:tr>
              <a:tr h="9311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effectLst/>
                          <a:ea typeface="Arial" panose="020B0604020202020204" pitchFamily="34" charset="0"/>
                          <a:cs typeface="Times New Roman" panose="02020603050405020304" pitchFamily="18" charset="0"/>
                        </a:rPr>
                        <a:t>Flere unge opnår en afgangseksamen, der giver adgang til ungdomsuddannelser</a:t>
                      </a:r>
                      <a:r>
                        <a:rPr lang="da-DK" sz="900" dirty="0">
                          <a:effectLst/>
                          <a:latin typeface="Arial" panose="020B0604020202020204" pitchFamily="34" charset="0"/>
                          <a:ea typeface="Arial" panose="020B0604020202020204" pitchFamily="34" charset="0"/>
                          <a:cs typeface="Times New Roman" panose="02020603050405020304" pitchFamily="18"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t>Progression i læsning og matematik </a:t>
                      </a:r>
                    </a:p>
                    <a:p>
                      <a:pPr>
                        <a:buFontTx/>
                        <a:buNone/>
                      </a:pPr>
                      <a:r>
                        <a:rPr lang="da-DK" sz="900" dirty="0"/>
                        <a:t>Nationale overgangstest i dansk læsning</a:t>
                      </a:r>
                    </a:p>
                    <a:p>
                      <a:pPr>
                        <a:buFontTx/>
                        <a:buNone/>
                      </a:pPr>
                      <a:r>
                        <a:rPr lang="da-DK" sz="900" dirty="0"/>
                        <a:t>Nationale overgangstest i matematik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t>Elevfravær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t>Overgang til ungdomsuddannelse</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t>Trivsel </a:t>
                      </a:r>
                    </a:p>
                  </a:txBody>
                  <a:tcPr/>
                </a:tc>
                <a:extLst>
                  <a:ext uri="{0D108BD9-81ED-4DB2-BD59-A6C34878D82A}">
                    <a16:rowId xmlns:a16="http://schemas.microsoft.com/office/drawing/2014/main" val="727476847"/>
                  </a:ext>
                </a:extLst>
              </a:tr>
              <a:tr h="5667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effectLst/>
                          <a:ea typeface="Arial" panose="020B0604020202020204" pitchFamily="34" charset="0"/>
                          <a:cs typeface="Times New Roman" panose="02020603050405020304" pitchFamily="18" charset="0"/>
                        </a:rPr>
                        <a:t>Flere børn har forbedrede læsekompetencer i overgang fra indskoling til udskoling.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t>Nationale overgangstest i dansk læsning</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t>Progression i læsning</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t>Trivsel</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t>Elevfravær </a:t>
                      </a:r>
                    </a:p>
                  </a:txBody>
                  <a:tcPr/>
                </a:tc>
                <a:extLst>
                  <a:ext uri="{0D108BD9-81ED-4DB2-BD59-A6C34878D82A}">
                    <a16:rowId xmlns:a16="http://schemas.microsoft.com/office/drawing/2014/main" val="749420232"/>
                  </a:ext>
                </a:extLst>
              </a:tr>
              <a:tr h="4453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effectLst/>
                          <a:ea typeface="Arial" panose="020B0604020202020204" pitchFamily="34" charset="0"/>
                          <a:cs typeface="Times New Roman" panose="02020603050405020304" pitchFamily="18" charset="0"/>
                        </a:rPr>
                        <a:t>Færre børn får behov for en plads i specialtilbud, fordi de kan være en del af de almene tilbud.</a:t>
                      </a:r>
                    </a:p>
                  </a:txBody>
                  <a:tcPr/>
                </a:tc>
                <a:tc>
                  <a:txBody>
                    <a:bodyPr/>
                    <a:lstStyle/>
                    <a:p>
                      <a:pPr marL="0" indent="0">
                        <a:buFontTx/>
                        <a:buNone/>
                      </a:pPr>
                      <a:r>
                        <a:rPr lang="da-DK" sz="900" dirty="0"/>
                        <a:t>Elevfravær</a:t>
                      </a:r>
                    </a:p>
                    <a:p>
                      <a:pPr marL="0" indent="0">
                        <a:buFontTx/>
                        <a:buNone/>
                      </a:pPr>
                      <a:r>
                        <a:rPr lang="da-DK" sz="900" dirty="0"/>
                        <a:t>Trivsel </a:t>
                      </a:r>
                    </a:p>
                  </a:txBody>
                  <a:tcPr/>
                </a:tc>
                <a:extLst>
                  <a:ext uri="{0D108BD9-81ED-4DB2-BD59-A6C34878D82A}">
                    <a16:rowId xmlns:a16="http://schemas.microsoft.com/office/drawing/2014/main" val="3525996021"/>
                  </a:ext>
                </a:extLst>
              </a:tr>
            </a:tbl>
          </a:graphicData>
        </a:graphic>
      </p:graphicFrame>
    </p:spTree>
    <p:extLst>
      <p:ext uri="{BB962C8B-B14F-4D97-AF65-F5344CB8AC3E}">
        <p14:creationId xmlns:p14="http://schemas.microsoft.com/office/powerpoint/2010/main" val="1074704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361E280-D40B-33C1-A3CC-45AFA7D05A42}"/>
              </a:ext>
            </a:extLst>
          </p:cNvPr>
          <p:cNvSpPr>
            <a:spLocks noGrp="1"/>
          </p:cNvSpPr>
          <p:nvPr>
            <p:ph type="title"/>
          </p:nvPr>
        </p:nvSpPr>
        <p:spPr>
          <a:xfrm>
            <a:off x="5596501" y="489508"/>
            <a:ext cx="5754896" cy="1667569"/>
          </a:xfrm>
        </p:spPr>
        <p:txBody>
          <a:bodyPr anchor="b">
            <a:normAutofit/>
          </a:bodyPr>
          <a:lstStyle/>
          <a:p>
            <a:r>
              <a:rPr lang="da-DK" sz="4000" dirty="0"/>
              <a:t>Lokale drøftelser og dialoger</a:t>
            </a:r>
          </a:p>
        </p:txBody>
      </p:sp>
      <p:pic>
        <p:nvPicPr>
          <p:cNvPr id="5" name="Grafik 4" descr="Chat kontur">
            <a:extLst>
              <a:ext uri="{FF2B5EF4-FFF2-40B4-BE49-F238E27FC236}">
                <a16:creationId xmlns:a16="http://schemas.microsoft.com/office/drawing/2014/main" id="{5384DD6D-162E-0B88-D0E3-B383FD5A7FC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8130" y="1275070"/>
            <a:ext cx="3876165" cy="3876165"/>
          </a:xfrm>
          <a:prstGeom prst="rect">
            <a:avLst/>
          </a:prstGeom>
        </p:spPr>
      </p:pic>
      <p:sp>
        <p:nvSpPr>
          <p:cNvPr id="3" name="Pladsholder til indhold 2">
            <a:extLst>
              <a:ext uri="{FF2B5EF4-FFF2-40B4-BE49-F238E27FC236}">
                <a16:creationId xmlns:a16="http://schemas.microsoft.com/office/drawing/2014/main" id="{E1EA3D5A-E546-B38F-4A67-A8A7C595F814}"/>
              </a:ext>
            </a:extLst>
          </p:cNvPr>
          <p:cNvSpPr>
            <a:spLocks noGrp="1"/>
          </p:cNvSpPr>
          <p:nvPr>
            <p:ph idx="1"/>
          </p:nvPr>
        </p:nvSpPr>
        <p:spPr>
          <a:xfrm>
            <a:off x="5596502" y="2405894"/>
            <a:ext cx="5754896" cy="3197464"/>
          </a:xfrm>
        </p:spPr>
        <p:txBody>
          <a:bodyPr anchor="t">
            <a:normAutofit fontScale="85000" lnSpcReduction="20000"/>
          </a:bodyPr>
          <a:lstStyle/>
          <a:p>
            <a:r>
              <a:rPr lang="da-DK" sz="2000" dirty="0"/>
              <a:t>Skolen skal inden 1:1 samtalen en uge før SUS, have drøfte data og indikatorerne lokalt på skolen. Drøftelserne skal ske med bred involvering af skolebestyrelse, SFO- og Klubleder, elevråd og MED-udvalg. </a:t>
            </a:r>
            <a:endParaRPr lang="da-DK" sz="2000" dirty="0">
              <a:solidFill>
                <a:srgbClr val="FF0000"/>
              </a:solidFill>
            </a:endParaRPr>
          </a:p>
          <a:p>
            <a:pPr marL="0" indent="0">
              <a:buNone/>
            </a:pPr>
            <a:endParaRPr lang="da-DK" sz="2000" dirty="0"/>
          </a:p>
          <a:p>
            <a:r>
              <a:rPr lang="da-DK" sz="2000" dirty="0"/>
              <a:t>Spørgsmål som </a:t>
            </a:r>
            <a:r>
              <a:rPr lang="da-DK" sz="2000" u="sng" dirty="0"/>
              <a:t>kan</a:t>
            </a:r>
            <a:r>
              <a:rPr lang="da-DK" sz="2000" dirty="0"/>
              <a:t> bruges til drøftelserne: </a:t>
            </a:r>
          </a:p>
          <a:p>
            <a:pPr lvl="1"/>
            <a:r>
              <a:rPr lang="da-DK" sz="2000" dirty="0"/>
              <a:t>Hvilken udvikling har vi set siden sidste SUS og hvilke erfaringer har vi gjort os? </a:t>
            </a:r>
          </a:p>
          <a:p>
            <a:pPr lvl="1"/>
            <a:r>
              <a:rPr lang="da-DK" sz="2000" dirty="0"/>
              <a:t>Hvad får vi øje på i vores data? </a:t>
            </a:r>
          </a:p>
          <a:p>
            <a:pPr lvl="1"/>
            <a:r>
              <a:rPr lang="da-DK" sz="2000" dirty="0"/>
              <a:t>Hvad viser data os ift. målsætningerne i skolepolitikken? </a:t>
            </a:r>
          </a:p>
          <a:p>
            <a:pPr lvl="1"/>
            <a:r>
              <a:rPr lang="da-DK" sz="2000" dirty="0"/>
              <a:t>Hvad er vi optaget af på vores skole for at skabe udvikling? Hvad vil vi?</a:t>
            </a:r>
          </a:p>
        </p:txBody>
      </p:sp>
      <p:sp>
        <p:nvSpPr>
          <p:cNvPr id="12" name="Rectangle 1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0280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4C9EFB7-6EBE-AA95-E799-B218A4BEC501}"/>
              </a:ext>
            </a:extLst>
          </p:cNvPr>
          <p:cNvSpPr>
            <a:spLocks noGrp="1"/>
          </p:cNvSpPr>
          <p:nvPr>
            <p:ph type="title"/>
          </p:nvPr>
        </p:nvSpPr>
        <p:spPr>
          <a:xfrm>
            <a:off x="1371599" y="294538"/>
            <a:ext cx="9895951" cy="1033669"/>
          </a:xfrm>
        </p:spPr>
        <p:txBody>
          <a:bodyPr>
            <a:normAutofit/>
          </a:bodyPr>
          <a:lstStyle/>
          <a:p>
            <a:r>
              <a:rPr lang="da-DK" sz="4000">
                <a:solidFill>
                  <a:srgbClr val="FFFFFF"/>
                </a:solidFill>
              </a:rPr>
              <a:t>Afdelingschef besøger undervisningen </a:t>
            </a:r>
          </a:p>
        </p:txBody>
      </p:sp>
      <p:sp>
        <p:nvSpPr>
          <p:cNvPr id="3" name="Pladsholder til indhold 2">
            <a:extLst>
              <a:ext uri="{FF2B5EF4-FFF2-40B4-BE49-F238E27FC236}">
                <a16:creationId xmlns:a16="http://schemas.microsoft.com/office/drawing/2014/main" id="{02810242-4B8F-B030-E2AE-5C9748B949BE}"/>
              </a:ext>
            </a:extLst>
          </p:cNvPr>
          <p:cNvSpPr>
            <a:spLocks noGrp="1"/>
          </p:cNvSpPr>
          <p:nvPr>
            <p:ph idx="1"/>
          </p:nvPr>
        </p:nvSpPr>
        <p:spPr>
          <a:xfrm>
            <a:off x="1371599" y="2318197"/>
            <a:ext cx="9724031" cy="3683358"/>
          </a:xfrm>
        </p:spPr>
        <p:txBody>
          <a:bodyPr anchor="ctr">
            <a:normAutofit/>
          </a:bodyPr>
          <a:lstStyle/>
          <a:p>
            <a:r>
              <a:rPr lang="da-DK" sz="2000" dirty="0"/>
              <a:t>Skoleleder planlægger et besøg for afdelingschef, der viser en undervisningssituation. </a:t>
            </a:r>
          </a:p>
          <a:p>
            <a:r>
              <a:rPr lang="da-DK" sz="2000" dirty="0"/>
              <a:t>Aldersgruppen skal være en anden end sidste år. </a:t>
            </a:r>
          </a:p>
          <a:p>
            <a:r>
              <a:rPr lang="da-DK" sz="2000" dirty="0"/>
              <a:t>Undervisningen skal afspejle noget fra data. </a:t>
            </a:r>
          </a:p>
        </p:txBody>
      </p:sp>
    </p:spTree>
    <p:extLst>
      <p:ext uri="{BB962C8B-B14F-4D97-AF65-F5344CB8AC3E}">
        <p14:creationId xmlns:p14="http://schemas.microsoft.com/office/powerpoint/2010/main" val="123479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C274091-A9D9-4FF6-E28E-9C9AC250236C}"/>
              </a:ext>
            </a:extLst>
          </p:cNvPr>
          <p:cNvSpPr>
            <a:spLocks noGrp="1"/>
          </p:cNvSpPr>
          <p:nvPr>
            <p:ph type="title"/>
          </p:nvPr>
        </p:nvSpPr>
        <p:spPr>
          <a:xfrm>
            <a:off x="1149716" y="499397"/>
            <a:ext cx="5929422" cy="1640180"/>
          </a:xfrm>
        </p:spPr>
        <p:txBody>
          <a:bodyPr anchor="b">
            <a:normAutofit/>
          </a:bodyPr>
          <a:lstStyle/>
          <a:p>
            <a:r>
              <a:rPr lang="da-DK" sz="4000" dirty="0"/>
              <a:t>1:1 samtale</a:t>
            </a:r>
          </a:p>
        </p:txBody>
      </p:sp>
      <p:sp>
        <p:nvSpPr>
          <p:cNvPr id="3" name="Pladsholder til indhold 2">
            <a:extLst>
              <a:ext uri="{FF2B5EF4-FFF2-40B4-BE49-F238E27FC236}">
                <a16:creationId xmlns:a16="http://schemas.microsoft.com/office/drawing/2014/main" id="{DC0BC0A8-621B-36E9-BB28-8C1AF37FAC65}"/>
              </a:ext>
            </a:extLst>
          </p:cNvPr>
          <p:cNvSpPr>
            <a:spLocks noGrp="1"/>
          </p:cNvSpPr>
          <p:nvPr>
            <p:ph idx="1"/>
          </p:nvPr>
        </p:nvSpPr>
        <p:spPr>
          <a:xfrm>
            <a:off x="1149717" y="2423821"/>
            <a:ext cx="5929422" cy="3519780"/>
          </a:xfrm>
        </p:spPr>
        <p:txBody>
          <a:bodyPr>
            <a:normAutofit/>
          </a:bodyPr>
          <a:lstStyle/>
          <a:p>
            <a:r>
              <a:rPr lang="da-DK" sz="1600" dirty="0"/>
              <a:t>Der er booket en 1:1 samtale en uge inden SUS mellem skoleleder og afdelingschef.</a:t>
            </a:r>
          </a:p>
          <a:p>
            <a:pPr marL="0" indent="0">
              <a:buNone/>
            </a:pPr>
            <a:endParaRPr lang="da-DK" sz="1600" dirty="0"/>
          </a:p>
          <a:p>
            <a:r>
              <a:rPr lang="da-DK" sz="1600" dirty="0"/>
              <a:t>Formål: Drøfte fund i data og hvad det kalder på ledelsesmæssigt. Dagsorden til SUS udarbejdes på dette møde og udsende efterfølgende til alle deltagerne til SUS af skoleleder. </a:t>
            </a:r>
          </a:p>
          <a:p>
            <a:pPr marL="0" indent="0">
              <a:buNone/>
            </a:pPr>
            <a:endParaRPr lang="da-DK" sz="1600" dirty="0"/>
          </a:p>
          <a:p>
            <a:r>
              <a:rPr lang="da-DK" sz="1600" dirty="0"/>
              <a:t>Dagsorden ramme:</a:t>
            </a:r>
          </a:p>
          <a:p>
            <a:pPr>
              <a:buFontTx/>
              <a:buChar char="-"/>
            </a:pPr>
            <a:r>
              <a:rPr lang="da-DK" sz="1600" dirty="0"/>
              <a:t>Hvad viser data os vi skal fokusere på? </a:t>
            </a:r>
          </a:p>
          <a:p>
            <a:pPr>
              <a:buFontTx/>
              <a:buChar char="-"/>
            </a:pPr>
            <a:r>
              <a:rPr lang="da-DK" sz="1600" dirty="0"/>
              <a:t>Strategiske valg det kommende skoleår?</a:t>
            </a:r>
          </a:p>
          <a:p>
            <a:pPr>
              <a:buFontTx/>
              <a:buChar char="-"/>
            </a:pPr>
            <a:r>
              <a:rPr lang="da-DK" sz="1600" dirty="0"/>
              <a:t>Ledelsesmæssige opmærksomhedspunkter? </a:t>
            </a:r>
          </a:p>
          <a:p>
            <a:pPr marL="0" indent="0">
              <a:buNone/>
            </a:pPr>
            <a:endParaRPr lang="da-DK" sz="1600" dirty="0"/>
          </a:p>
          <a:p>
            <a:pPr marL="0" indent="0">
              <a:buNone/>
            </a:pPr>
            <a:endParaRPr lang="da-DK" sz="1600" dirty="0"/>
          </a:p>
        </p:txBody>
      </p:sp>
      <p:sp>
        <p:nvSpPr>
          <p:cNvPr id="12" name="Rectangle 11">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kstfelt 5">
            <a:extLst>
              <a:ext uri="{FF2B5EF4-FFF2-40B4-BE49-F238E27FC236}">
                <a16:creationId xmlns:a16="http://schemas.microsoft.com/office/drawing/2014/main" id="{E52AC949-B361-23BE-EB1D-CBBA62772C9F}"/>
              </a:ext>
            </a:extLst>
          </p:cNvPr>
          <p:cNvSpPr txBox="1"/>
          <p:nvPr/>
        </p:nvSpPr>
        <p:spPr>
          <a:xfrm>
            <a:off x="7686686" y="1635853"/>
            <a:ext cx="3504227" cy="2769989"/>
          </a:xfrm>
          <a:prstGeom prst="rect">
            <a:avLst/>
          </a:prstGeom>
          <a:noFill/>
          <a:ln w="38100">
            <a:solidFill>
              <a:schemeClr val="tx1"/>
            </a:solidFill>
          </a:ln>
        </p:spPr>
        <p:txBody>
          <a:bodyPr wrap="square" rtlCol="0">
            <a:spAutoFit/>
          </a:bodyPr>
          <a:lstStyle/>
          <a:p>
            <a:r>
              <a:rPr lang="da-DK" dirty="0"/>
              <a:t>Dagsorden skoleudviklingssamtale </a:t>
            </a:r>
          </a:p>
          <a:p>
            <a:r>
              <a:rPr lang="da-DK" sz="1200" dirty="0"/>
              <a:t>Skal indeholde</a:t>
            </a:r>
          </a:p>
          <a:p>
            <a:endParaRPr lang="da-DK" dirty="0"/>
          </a:p>
          <a:p>
            <a:pPr marL="285750" indent="-285750">
              <a:buFont typeface="Arial" panose="020B0604020202020204" pitchFamily="34" charset="0"/>
              <a:buChar char="•"/>
            </a:pPr>
            <a:r>
              <a:rPr lang="da-DK" sz="1400" dirty="0"/>
              <a:t>Opfølgning på tidligere SUS</a:t>
            </a:r>
          </a:p>
          <a:p>
            <a:pPr marL="285750" indent="-285750">
              <a:buFont typeface="Arial" panose="020B0604020202020204" pitchFamily="34" charset="0"/>
              <a:buChar char="•"/>
            </a:pPr>
            <a:r>
              <a:rPr lang="da-DK" sz="1400" dirty="0"/>
              <a:t>Beskriv udviklings -og indsatsområder, samtalen skal fokusere på</a:t>
            </a:r>
          </a:p>
          <a:p>
            <a:pPr marL="285750" indent="-285750">
              <a:buFont typeface="Arial" panose="020B0604020202020204" pitchFamily="34" charset="0"/>
              <a:buChar char="•"/>
            </a:pPr>
            <a:r>
              <a:rPr lang="da-DK" sz="1400" dirty="0"/>
              <a:t>Resultater fra de obligatoriske test i læsning og matematik skal indgå</a:t>
            </a:r>
          </a:p>
          <a:p>
            <a:pPr marL="285750" indent="-285750">
              <a:buFont typeface="Arial" panose="020B0604020202020204" pitchFamily="34" charset="0"/>
              <a:buChar char="•"/>
            </a:pPr>
            <a:r>
              <a:rPr lang="da-DK" sz="1400" dirty="0"/>
              <a:t>Status på evt. handlingsplan </a:t>
            </a:r>
          </a:p>
          <a:p>
            <a:endParaRPr lang="da-DK" sz="1400" dirty="0"/>
          </a:p>
          <a:p>
            <a:r>
              <a:rPr lang="da-DK" sz="1400" dirty="0"/>
              <a:t>Beslutningsreferat fra SUS offentliggøres på skolens hjemmeside </a:t>
            </a:r>
          </a:p>
        </p:txBody>
      </p:sp>
    </p:spTree>
    <p:extLst>
      <p:ext uri="{BB962C8B-B14F-4D97-AF65-F5344CB8AC3E}">
        <p14:creationId xmlns:p14="http://schemas.microsoft.com/office/powerpoint/2010/main" val="297484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EE2257B-C6BD-8415-BAB6-7A0A1DE18662}"/>
              </a:ext>
            </a:extLst>
          </p:cNvPr>
          <p:cNvSpPr>
            <a:spLocks noGrp="1"/>
          </p:cNvSpPr>
          <p:nvPr>
            <p:ph type="title"/>
          </p:nvPr>
        </p:nvSpPr>
        <p:spPr>
          <a:xfrm>
            <a:off x="1149716" y="499397"/>
            <a:ext cx="5929422" cy="1640180"/>
          </a:xfrm>
        </p:spPr>
        <p:txBody>
          <a:bodyPr anchor="b">
            <a:normAutofit/>
          </a:bodyPr>
          <a:lstStyle/>
          <a:p>
            <a:r>
              <a:rPr lang="da-DK" sz="4000" dirty="0"/>
              <a:t>Skoleudviklingssamtale </a:t>
            </a:r>
          </a:p>
        </p:txBody>
      </p:sp>
      <p:sp>
        <p:nvSpPr>
          <p:cNvPr id="3" name="Pladsholder til indhold 2">
            <a:extLst>
              <a:ext uri="{FF2B5EF4-FFF2-40B4-BE49-F238E27FC236}">
                <a16:creationId xmlns:a16="http://schemas.microsoft.com/office/drawing/2014/main" id="{244FD043-E7BA-F4DA-9576-50E2D51ED2B2}"/>
              </a:ext>
            </a:extLst>
          </p:cNvPr>
          <p:cNvSpPr>
            <a:spLocks noGrp="1"/>
          </p:cNvSpPr>
          <p:nvPr>
            <p:ph idx="1"/>
          </p:nvPr>
        </p:nvSpPr>
        <p:spPr>
          <a:xfrm>
            <a:off x="1149717" y="2423821"/>
            <a:ext cx="5929422" cy="3519780"/>
          </a:xfrm>
        </p:spPr>
        <p:txBody>
          <a:bodyPr>
            <a:normAutofit fontScale="85000" lnSpcReduction="20000"/>
          </a:bodyPr>
          <a:lstStyle/>
          <a:p>
            <a:r>
              <a:rPr lang="da-DK" sz="2000" dirty="0"/>
              <a:t>Der er booket SUS på 1,5 time </a:t>
            </a:r>
          </a:p>
          <a:p>
            <a:r>
              <a:rPr lang="da-DK" sz="2000" dirty="0"/>
              <a:t>Skoleleder</a:t>
            </a:r>
            <a:r>
              <a:rPr lang="da-DK" sz="2000" dirty="0">
                <a:solidFill>
                  <a:srgbClr val="FF0000"/>
                </a:solidFill>
              </a:rPr>
              <a:t> </a:t>
            </a:r>
            <a:r>
              <a:rPr lang="da-DK" sz="2000" dirty="0"/>
              <a:t>inviterer deltagerne</a:t>
            </a:r>
          </a:p>
          <a:p>
            <a:r>
              <a:rPr lang="da-DK" sz="2000" dirty="0"/>
              <a:t>Deltagere:</a:t>
            </a:r>
          </a:p>
          <a:p>
            <a:pPr lvl="1"/>
            <a:r>
              <a:rPr lang="da-DK" sz="2000" dirty="0"/>
              <a:t>Repræsentanter fra forældrebestyrelsen</a:t>
            </a:r>
          </a:p>
          <a:p>
            <a:pPr lvl="1"/>
            <a:r>
              <a:rPr lang="da-DK" sz="2000" dirty="0"/>
              <a:t>Skoleleder og repræsentanter fra skoleledelsen</a:t>
            </a:r>
          </a:p>
          <a:p>
            <a:pPr lvl="1"/>
            <a:r>
              <a:rPr lang="da-DK" sz="2000" dirty="0"/>
              <a:t>Afdelingschef og souschef i Dagtilbud &amp; Skole </a:t>
            </a:r>
          </a:p>
          <a:p>
            <a:pPr lvl="1"/>
            <a:r>
              <a:rPr lang="da-DK" sz="2000" dirty="0"/>
              <a:t>SFO- og klubleder </a:t>
            </a:r>
          </a:p>
          <a:p>
            <a:pPr lvl="1"/>
            <a:r>
              <a:rPr lang="da-DK" sz="2000" dirty="0"/>
              <a:t>Andre relevante </a:t>
            </a:r>
          </a:p>
          <a:p>
            <a:pPr marL="457200" lvl="1" indent="0">
              <a:buNone/>
            </a:pPr>
            <a:endParaRPr lang="da-DK" sz="2000" dirty="0"/>
          </a:p>
          <a:p>
            <a:pPr marL="0" indent="0">
              <a:buNone/>
            </a:pPr>
            <a:r>
              <a:rPr lang="da-DK" sz="2000" dirty="0"/>
              <a:t>Deltagerne bidrager med deres perspektiver på den fælles forståelse af skolens udviklingsområder. </a:t>
            </a:r>
          </a:p>
          <a:p>
            <a:pPr marL="0" indent="0">
              <a:buNone/>
            </a:pPr>
            <a:endParaRPr lang="da-DK" sz="2000" dirty="0">
              <a:solidFill>
                <a:srgbClr val="FF0000"/>
              </a:solidFill>
            </a:endParaRPr>
          </a:p>
          <a:p>
            <a:pPr marL="0" indent="0">
              <a:buNone/>
            </a:pPr>
            <a:r>
              <a:rPr lang="da-DK" sz="2000" dirty="0"/>
              <a:t>Referat fra SUS skal offentliggøres på skolens hjemmeside. </a:t>
            </a:r>
          </a:p>
          <a:p>
            <a:pPr marL="0" indent="0">
              <a:buNone/>
            </a:pPr>
            <a:endParaRPr lang="da-DK" sz="2000" dirty="0">
              <a:solidFill>
                <a:srgbClr val="FF0000"/>
              </a:solidFill>
            </a:endParaRPr>
          </a:p>
          <a:p>
            <a:pPr marL="457200" lvl="1" indent="0">
              <a:buNone/>
            </a:pPr>
            <a:endParaRPr lang="da-DK" sz="2000" dirty="0"/>
          </a:p>
        </p:txBody>
      </p:sp>
      <p:pic>
        <p:nvPicPr>
          <p:cNvPr id="5" name="Grafik 4" descr="Møde kontur">
            <a:extLst>
              <a:ext uri="{FF2B5EF4-FFF2-40B4-BE49-F238E27FC236}">
                <a16:creationId xmlns:a16="http://schemas.microsoft.com/office/drawing/2014/main" id="{30084723-41B6-D502-5098-D0CF90B2CE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45506" y="1492624"/>
            <a:ext cx="3765176" cy="3765176"/>
          </a:xfrm>
          <a:prstGeom prst="rect">
            <a:avLst/>
          </a:prstGeom>
        </p:spPr>
      </p:pic>
      <p:sp>
        <p:nvSpPr>
          <p:cNvPr id="12" name="Rectangle 11">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7725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C519776-3A9D-500C-15A0-0E258EC0DA63}"/>
              </a:ext>
            </a:extLst>
          </p:cNvPr>
          <p:cNvSpPr>
            <a:spLocks noGrp="1"/>
          </p:cNvSpPr>
          <p:nvPr>
            <p:ph type="title"/>
          </p:nvPr>
        </p:nvSpPr>
        <p:spPr>
          <a:xfrm>
            <a:off x="466722" y="586855"/>
            <a:ext cx="3201366" cy="3387497"/>
          </a:xfrm>
        </p:spPr>
        <p:txBody>
          <a:bodyPr anchor="b">
            <a:normAutofit/>
          </a:bodyPr>
          <a:lstStyle/>
          <a:p>
            <a:pPr algn="r"/>
            <a:r>
              <a:rPr lang="da-DK" sz="4000" dirty="0">
                <a:solidFill>
                  <a:srgbClr val="FFFFFF"/>
                </a:solidFill>
              </a:rPr>
              <a:t>Opfølgning på SUS</a:t>
            </a:r>
            <a:endParaRPr lang="da-DK" sz="2000" dirty="0">
              <a:solidFill>
                <a:srgbClr val="FFFFFF"/>
              </a:solidFill>
            </a:endParaRPr>
          </a:p>
        </p:txBody>
      </p:sp>
      <p:sp>
        <p:nvSpPr>
          <p:cNvPr id="3" name="Pladsholder til indhold 2">
            <a:extLst>
              <a:ext uri="{FF2B5EF4-FFF2-40B4-BE49-F238E27FC236}">
                <a16:creationId xmlns:a16="http://schemas.microsoft.com/office/drawing/2014/main" id="{0956247C-60C1-390C-4064-7B9187ECD698}"/>
              </a:ext>
            </a:extLst>
          </p:cNvPr>
          <p:cNvSpPr>
            <a:spLocks noGrp="1"/>
          </p:cNvSpPr>
          <p:nvPr>
            <p:ph idx="1"/>
          </p:nvPr>
        </p:nvSpPr>
        <p:spPr>
          <a:xfrm>
            <a:off x="4810259" y="649480"/>
            <a:ext cx="6555347" cy="5546047"/>
          </a:xfrm>
        </p:spPr>
        <p:txBody>
          <a:bodyPr anchor="ctr">
            <a:normAutofit/>
          </a:bodyPr>
          <a:lstStyle/>
          <a:p>
            <a:pPr marL="0" indent="0">
              <a:buNone/>
            </a:pPr>
            <a:r>
              <a:rPr lang="da-DK" sz="3200" dirty="0"/>
              <a:t>Hvor langt er vi nået? </a:t>
            </a:r>
          </a:p>
          <a:p>
            <a:pPr marL="0" indent="0">
              <a:buNone/>
            </a:pPr>
            <a:r>
              <a:rPr lang="da-DK" sz="2000" dirty="0"/>
              <a:t>Der planlægges et opfølgningsmøde i november 2025 mellem skoleleder og forvaltningschef.</a:t>
            </a:r>
          </a:p>
          <a:p>
            <a:pPr marL="0" indent="0">
              <a:buNone/>
            </a:pPr>
            <a:endParaRPr lang="da-DK" sz="2000" dirty="0"/>
          </a:p>
          <a:p>
            <a:pPr marL="0" indent="0">
              <a:buNone/>
            </a:pPr>
            <a:r>
              <a:rPr lang="da-DK" sz="2000" dirty="0"/>
              <a:t>Formål: Drøfte fremdrift, opmærksomheder og eventuelle ting der står i vejen for udvikling. </a:t>
            </a:r>
          </a:p>
          <a:p>
            <a:pPr marL="0" indent="0">
              <a:buNone/>
            </a:pPr>
            <a:endParaRPr lang="da-DK" sz="2000" dirty="0"/>
          </a:p>
          <a:p>
            <a:pPr marL="0" indent="0">
              <a:buNone/>
            </a:pPr>
            <a:r>
              <a:rPr lang="da-DK" sz="2000" dirty="0"/>
              <a:t>Erstatter 1:1 møderne i november måned. </a:t>
            </a:r>
          </a:p>
        </p:txBody>
      </p:sp>
    </p:spTree>
    <p:extLst>
      <p:ext uri="{BB962C8B-B14F-4D97-AF65-F5344CB8AC3E}">
        <p14:creationId xmlns:p14="http://schemas.microsoft.com/office/powerpoint/2010/main" val="423838061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TotalTime>
  <Words>819</Words>
  <Application>Microsoft Office PowerPoint</Application>
  <PresentationFormat>Widescreen</PresentationFormat>
  <Paragraphs>130</Paragraphs>
  <Slides>9</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9</vt:i4>
      </vt:variant>
    </vt:vector>
  </HeadingPairs>
  <TitlesOfParts>
    <vt:vector size="13" baseType="lpstr">
      <vt:lpstr>Arial</vt:lpstr>
      <vt:lpstr>Calibri</vt:lpstr>
      <vt:lpstr>Calibri Light</vt:lpstr>
      <vt:lpstr>Office-tema</vt:lpstr>
      <vt:lpstr>Skoleudviklingssamtaler 2025</vt:lpstr>
      <vt:lpstr>Rammer i Albertslund for 2025 og frem</vt:lpstr>
      <vt:lpstr>Tidslinje SUS proces  </vt:lpstr>
      <vt:lpstr> Dataindsamling Data som en vigtig del af skoleudviklingssamtalen  </vt:lpstr>
      <vt:lpstr>Lokale drøftelser og dialoger</vt:lpstr>
      <vt:lpstr>Afdelingschef besøger undervisningen </vt:lpstr>
      <vt:lpstr>1:1 samtale</vt:lpstr>
      <vt:lpstr>Skoleudviklingssamtale </vt:lpstr>
      <vt:lpstr>Opfølgning på SUS</vt:lpstr>
    </vt:vector>
  </TitlesOfParts>
  <Company>Albertslund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Skoleudviklingssamtaler 2025</dc:title>
  <dc:creator>Louise Friis Pihl</dc:creator>
  <cp:lastModifiedBy>Louise Friis Pihl</cp:lastModifiedBy>
  <cp:revision>53</cp:revision>
  <cp:lastPrinted>2025-01-06T09:52:47Z</cp:lastPrinted>
  <dcterms:created xsi:type="dcterms:W3CDTF">2025-01-06T06:56:05Z</dcterms:created>
  <dcterms:modified xsi:type="dcterms:W3CDTF">2025-01-07T13:04:18Z</dcterms:modified>
</cp:coreProperties>
</file>